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48" r:id="rId35"/>
    <p:sldId id="349" r:id="rId36"/>
    <p:sldId id="350" r:id="rId37"/>
    <p:sldId id="269" r:id="rId38"/>
    <p:sldId id="346" r:id="rId39"/>
    <p:sldId id="345" r:id="rId40"/>
    <p:sldId id="284" r:id="rId41"/>
    <p:sldId id="285" r:id="rId42"/>
    <p:sldId id="286" r:id="rId43"/>
    <p:sldId id="318" r:id="rId44"/>
    <p:sldId id="287" r:id="rId45"/>
    <p:sldId id="309" r:id="rId46"/>
    <p:sldId id="310" r:id="rId47"/>
    <p:sldId id="312" r:id="rId48"/>
    <p:sldId id="311" r:id="rId49"/>
    <p:sldId id="313" r:id="rId50"/>
    <p:sldId id="314" r:id="rId51"/>
    <p:sldId id="315" r:id="rId52"/>
    <p:sldId id="351" r:id="rId53"/>
    <p:sldId id="316" r:id="rId54"/>
    <p:sldId id="317" r:id="rId55"/>
    <p:sldId id="319" r:id="rId56"/>
    <p:sldId id="320" r:id="rId57"/>
    <p:sldId id="321" r:id="rId58"/>
    <p:sldId id="322" r:id="rId59"/>
    <p:sldId id="323" r:id="rId60"/>
    <p:sldId id="324" r:id="rId61"/>
    <p:sldId id="326" r:id="rId62"/>
    <p:sldId id="327" r:id="rId63"/>
    <p:sldId id="328" r:id="rId64"/>
    <p:sldId id="288" r:id="rId65"/>
    <p:sldId id="330" r:id="rId66"/>
    <p:sldId id="331" r:id="rId67"/>
    <p:sldId id="332" r:id="rId68"/>
    <p:sldId id="333" r:id="rId69"/>
    <p:sldId id="338" r:id="rId70"/>
    <p:sldId id="334" r:id="rId71"/>
    <p:sldId id="335" r:id="rId72"/>
    <p:sldId id="336" r:id="rId73"/>
    <p:sldId id="337" r:id="rId74"/>
    <p:sldId id="339" r:id="rId75"/>
    <p:sldId id="340" r:id="rId76"/>
    <p:sldId id="290" r:id="rId77"/>
    <p:sldId id="341" r:id="rId78"/>
    <p:sldId id="291" r:id="rId79"/>
    <p:sldId id="342" r:id="rId80"/>
    <p:sldId id="347" r:id="rId81"/>
    <p:sldId id="34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a:p>
            <a:r>
              <a:rPr lang="en-US" dirty="0"/>
              <a:t>The webinar materials provided include an R Markdown file with all the code to process the data and create the plots used in this webinar,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my pronouns are she/her/hers, and I am excited to be with you today. I am a senior data analyst at the University of Arizona, and an adjunct faculty member at the College for Creative Studies where I teach graduate classes on data visualization. Thank you for being here, and I hope you will find this webinar beneficial. I also want to make a land acknowledgement for the place where I currently live and work. </a:t>
            </a:r>
            <a:r>
              <a:rPr lang="en-US" b="0" i="0" dirty="0">
                <a:solidFill>
                  <a:srgbClr val="403635"/>
                </a:solidFill>
                <a:effectLst/>
                <a:latin typeface="MiloWeb"/>
              </a:rPr>
              <a:t>The University of Arizona occupies the original homelands of the Tohono O'odham and Pascua Yaqui nations, Indigenous peoples who have stewarded this land since time immemorial. Territory acknowledgements are one small part of disrupting and dismantling colonial structures.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some manipulations to the mapping.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left justified, </a:t>
            </a:r>
            <a:r>
              <a:rPr lang="en-US" dirty="0" err="1"/>
              <a:t>hjust</a:t>
            </a:r>
            <a:r>
              <a:rPr lang="en-US" dirty="0"/>
              <a:t> = 0.5 is centered, and </a:t>
            </a:r>
            <a:r>
              <a:rPr lang="en-US" dirty="0" err="1"/>
              <a:t>hjust</a:t>
            </a:r>
            <a:r>
              <a:rPr lang="en-US" dirty="0"/>
              <a:t> = 1 is right 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4/7/2021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4/7/2021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4/7/2021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4/7/2021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6.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p:txBody>
          <a:bodyPr>
            <a:normAutofit/>
          </a:bodyPr>
          <a:lstStyle/>
          <a:p>
            <a:pPr marL="0" indent="0">
              <a:buNone/>
            </a:pPr>
            <a:r>
              <a:rPr lang="en-US" b="1" dirty="0"/>
              <a:t>General Setup</a:t>
            </a:r>
            <a:endParaRPr lang="en-US" b="1" dirty="0">
              <a:hlinkClick r:id="rId3"/>
            </a:endParaRPr>
          </a:p>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3"/>
          </p:nvPr>
        </p:nvSpPr>
        <p:spPr/>
        <p:txBody>
          <a:bodyPr>
            <a:normAutofit fontScale="92500" lnSpcReduction="10000"/>
          </a:bodyPr>
          <a:lstStyle/>
          <a:p>
            <a:pPr marL="0" indent="0">
              <a:buNone/>
            </a:pPr>
            <a:r>
              <a:rPr lang="en-US" b="1" dirty="0"/>
              <a:t>Webinar Materials</a:t>
            </a:r>
          </a:p>
          <a:p>
            <a:pPr>
              <a:buFont typeface="Calibri" panose="020F0502020204030204" pitchFamily="34" charset="0"/>
              <a:buChar char="-"/>
            </a:pPr>
            <a:r>
              <a:rPr lang="en-US" dirty="0"/>
              <a:t>code</a:t>
            </a:r>
          </a:p>
          <a:p>
            <a:pPr lvl="1">
              <a:buFont typeface="Calibri" panose="020F0502020204030204" pitchFamily="34" charset="0"/>
              <a:buChar char="-"/>
            </a:pPr>
            <a:r>
              <a:rPr lang="en-US" dirty="0"/>
              <a:t>data-viz-in-r-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ipeds_2017</a:t>
            </a:r>
          </a:p>
          <a:p>
            <a:pPr lvl="1">
              <a:buFont typeface="Calibri" panose="020F0502020204030204" pitchFamily="34" charset="0"/>
              <a:buChar char="-"/>
            </a:pPr>
            <a:r>
              <a:rPr lang="en-US" dirty="0"/>
              <a:t>ipeds_2018</a:t>
            </a:r>
          </a:p>
          <a:p>
            <a:pPr lvl="1">
              <a:buFont typeface="Calibri" panose="020F0502020204030204" pitchFamily="34" charset="0"/>
              <a:buChar char="-"/>
            </a:pPr>
            <a:r>
              <a:rPr lang="en-US" dirty="0"/>
              <a:t>ipeds_2019</a:t>
            </a:r>
          </a:p>
          <a:p>
            <a:pPr lvl="1">
              <a:buFont typeface="Calibri" panose="020F0502020204030204" pitchFamily="34" charset="0"/>
              <a:buChar char="-"/>
            </a:pPr>
            <a:r>
              <a:rPr lang="en-US" dirty="0" err="1"/>
              <a:t>ipeds_dict</a:t>
            </a:r>
            <a:endParaRPr lang="en-US" dirty="0"/>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231900"/>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231900"/>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5" y="1253331"/>
            <a:ext cx="3272151" cy="4351338"/>
          </a:xfrm>
        </p:spPr>
      </p:pic>
    </p:spTree>
    <p:extLst>
      <p:ext uri="{BB962C8B-B14F-4D97-AF65-F5344CB8AC3E}">
        <p14:creationId xmlns:p14="http://schemas.microsoft.com/office/powerpoint/2010/main" val="467891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838</TotalTime>
  <Words>5701</Words>
  <Application>Microsoft Office PowerPoint</Application>
  <PresentationFormat>Widescreen</PresentationFormat>
  <Paragraphs>470</Paragraphs>
  <Slides>81</Slides>
  <Notes>77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Calibri Light</vt:lpstr>
      <vt:lpstr>MiloWeb</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89</cp:revision>
  <dcterms:created xsi:type="dcterms:W3CDTF">2021-03-06T21:07:36Z</dcterms:created>
  <dcterms:modified xsi:type="dcterms:W3CDTF">2021-04-07T21:13:18Z</dcterms:modified>
</cp:coreProperties>
</file>